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C0C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48640"/>
            <a:ext cx="2834640" cy="365760"/>
          </a:xfrm>
          <a:prstGeom prst="roundRect">
            <a:avLst>
              <a:gd name="adj" fmla="val 50000"/>
            </a:avLst>
          </a:prstGeom>
          <a:solidFill>
            <a:srgbClr val="161617"/>
          </a:solidFill>
          <a:ln w="12700">
            <a:solidFill>
              <a:srgbClr val="2A2A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54864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C9C6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STRAWMAN · FOR DISCUSSION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0080" y="178308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spc="-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HQ Index™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640080" y="2788920"/>
            <a:ext cx="102412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D6D3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go-to-market launch plan — </a:t>
            </a:r>
            <a:pPr indent="0" marL="0">
              <a:buNone/>
            </a:pPr>
            <a:r>
              <a:rPr lang="en-US" sz="2300" dirty="0">
                <a:solidFill>
                  <a:srgbClr val="D6D3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eight human factors, one score, and AI held to the same standard.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640080" y="4526280"/>
            <a:ext cx="5852160" cy="1143000"/>
          </a:xfrm>
          <a:prstGeom prst="roundRect">
            <a:avLst>
              <a:gd name="adj" fmla="val 6400"/>
            </a:avLst>
          </a:prstGeom>
          <a:solidFill>
            <a:srgbClr val="FF0015"/>
          </a:solidFill>
          <a:ln/>
        </p:spPr>
      </p:sp>
      <p:sp>
        <p:nvSpPr>
          <p:cNvPr id="7" name="Text 5"/>
          <p:cNvSpPr/>
          <p:nvPr/>
        </p:nvSpPr>
        <p:spPr>
          <a:xfrm>
            <a:off x="960120" y="47091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D2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 TARGET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" y="4983480"/>
            <a:ext cx="5303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Monday · November 30, 2026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436815" y="516636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C9C6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Spinoza Strategies  ×  Together With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40080" y="594360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B968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Working names: HQ (score) · HQ Index / HQi (ranking) · HQ Foundations (workshop) · HQ Mentor (AI tool).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C0C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FDC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THIS MATTERS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2103120"/>
            <a:ext cx="1078992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000" b="1" spc="-50" kern="0" dirty="0">
                <a:solidFill>
                  <a:srgbClr val="8B87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Being human has always made great brands.
</a:t>
            </a:r>
            <a:pPr indent="0" marL="0">
              <a:lnSpc>
                <a:spcPct val="105000"/>
              </a:lnSpc>
              <a:buNone/>
            </a:pPr>
            <a:r>
              <a:rPr lang="en-US" sz="4000" b="1" spc="-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just made it </a:t>
            </a:r>
            <a:pPr indent="0" marL="0">
              <a:lnSpc>
                <a:spcPct val="105000"/>
              </a:lnSpc>
              <a:buNone/>
            </a:pPr>
            <a:r>
              <a:rPr lang="en-US" sz="4000" b="1" spc="-50" kern="0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whole game.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640080" y="4709160"/>
            <a:ext cx="95097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4C1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Together With has taught this for years. AI didn't create the truth — it raised the stakes. When machines make everything abundant and easy to fake, genuine humanity becomes the scarce advantage. More relevant because of AI, not because of it.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711135" y="5532120"/>
            <a:ext cx="3840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2000" i="1" dirty="0">
                <a:solidFill>
                  <a:srgbClr val="7FDC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Humanity is the new luxury.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F6C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Spinoza × Together With   ·   HQ Index — go-to-market strawman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7985455" y="647395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F6C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Directional · working names · built to redline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· THE SHIFT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spc="-50" kern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ladder of intelligence — and AI just moved the top rung.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377440"/>
            <a:ext cx="3383280" cy="2194560"/>
          </a:xfrm>
          <a:prstGeom prst="roundRect">
            <a:avLst>
              <a:gd name="adj" fmla="val 2500"/>
            </a:avLst>
          </a:prstGeom>
          <a:solidFill>
            <a:srgbClr val="F7F4EE"/>
          </a:solidFill>
          <a:ln w="12700">
            <a:solidFill>
              <a:srgbClr val="E9E3D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2651760"/>
            <a:ext cx="3383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IQ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914400" y="3657600"/>
            <a:ext cx="2834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companies smart.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886200" y="29260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4343400" y="2377440"/>
            <a:ext cx="3383280" cy="2194560"/>
          </a:xfrm>
          <a:prstGeom prst="roundRect">
            <a:avLst>
              <a:gd name="adj" fmla="val 2500"/>
            </a:avLst>
          </a:prstGeom>
          <a:solidFill>
            <a:srgbClr val="F7F4EE"/>
          </a:solidFill>
          <a:ln w="12700">
            <a:solidFill>
              <a:srgbClr val="E9E3D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343400" y="2651760"/>
            <a:ext cx="3383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</a:t>
            </a:r>
            <a:endParaRPr lang="en-US" sz="5400" dirty="0"/>
          </a:p>
        </p:txBody>
      </p:sp>
      <p:sp>
        <p:nvSpPr>
          <p:cNvPr id="10" name="Text 8"/>
          <p:cNvSpPr/>
          <p:nvPr/>
        </p:nvSpPr>
        <p:spPr>
          <a:xfrm>
            <a:off x="4617720" y="3657600"/>
            <a:ext cx="2834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them likable.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589520" y="29260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</a:t>
            </a:r>
            <a:endParaRPr lang="en-US" sz="2600" dirty="0"/>
          </a:p>
        </p:txBody>
      </p:sp>
      <p:sp>
        <p:nvSpPr>
          <p:cNvPr id="12" name="Shape 10"/>
          <p:cNvSpPr/>
          <p:nvPr/>
        </p:nvSpPr>
        <p:spPr>
          <a:xfrm>
            <a:off x="8046720" y="2377440"/>
            <a:ext cx="3383280" cy="2194560"/>
          </a:xfrm>
          <a:prstGeom prst="roundRect">
            <a:avLst>
              <a:gd name="adj" fmla="val 2500"/>
            </a:avLst>
          </a:prstGeom>
          <a:solidFill>
            <a:srgbClr val="0C0C0D"/>
          </a:solidFill>
          <a:ln/>
        </p:spPr>
      </p:sp>
      <p:sp>
        <p:nvSpPr>
          <p:cNvPr id="13" name="Text 11"/>
          <p:cNvSpPr/>
          <p:nvPr/>
        </p:nvSpPr>
        <p:spPr>
          <a:xfrm>
            <a:off x="8046720" y="2651760"/>
            <a:ext cx="3383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HQ</a:t>
            </a:r>
            <a:endParaRPr lang="en-US" sz="5400" dirty="0"/>
          </a:p>
        </p:txBody>
      </p:sp>
      <p:sp>
        <p:nvSpPr>
          <p:cNvPr id="14" name="Text 12"/>
          <p:cNvSpPr/>
          <p:nvPr/>
        </p:nvSpPr>
        <p:spPr>
          <a:xfrm>
            <a:off x="8321040" y="3657600"/>
            <a:ext cx="2834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D6D3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Makes them worth choosing.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40080" y="4937760"/>
            <a:ext cx="10607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1414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HQ — the Human Quotient — measures how human a brand is, and whether its AI protects that humanity or erodes it. (Working name.)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Spinoza × Together With   ·   HQ Index — go-to-market strawman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7985455" y="647395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Directional · working names · built to redline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· THE PRODUCT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spc="-50" kern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Eight human factors at the core. Then advocacy. Then AI.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572768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HQ Index scores how human a brand is. Human Performance — the eight factors — is 60% and the heart of it. Public advocacy proves it (25%). AI is a separate 15% amplifier, credited only where it improves human outcomes.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2331720"/>
            <a:ext cx="2606040" cy="713232"/>
          </a:xfrm>
          <a:prstGeom prst="roundRect">
            <a:avLst>
              <a:gd name="adj" fmla="val 7692"/>
            </a:avLst>
          </a:prstGeom>
          <a:solidFill>
            <a:srgbClr val="F7F4EE"/>
          </a:solidFill>
          <a:ln/>
        </p:spPr>
      </p:sp>
      <p:sp>
        <p:nvSpPr>
          <p:cNvPr id="6" name="Text 4"/>
          <p:cNvSpPr/>
          <p:nvPr/>
        </p:nvSpPr>
        <p:spPr>
          <a:xfrm>
            <a:off x="804672" y="2331720"/>
            <a:ext cx="23317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9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 </a:t>
            </a:r>
            <a:pPr indent="0" marL="0">
              <a:buNone/>
            </a:pPr>
            <a:r>
              <a:rPr lang="en-US" sz="12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Utility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383280" y="2331720"/>
            <a:ext cx="2606040" cy="713232"/>
          </a:xfrm>
          <a:prstGeom prst="roundRect">
            <a:avLst>
              <a:gd name="adj" fmla="val 7692"/>
            </a:avLst>
          </a:prstGeom>
          <a:solidFill>
            <a:srgbClr val="F7F4EE"/>
          </a:solidFill>
          <a:ln/>
        </p:spPr>
      </p:sp>
      <p:sp>
        <p:nvSpPr>
          <p:cNvPr id="8" name="Text 6"/>
          <p:cNvSpPr/>
          <p:nvPr/>
        </p:nvSpPr>
        <p:spPr>
          <a:xfrm>
            <a:off x="3547872" y="2331720"/>
            <a:ext cx="23317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9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 </a:t>
            </a:r>
            <a:pPr indent="0" marL="0">
              <a:buNone/>
            </a:pPr>
            <a:r>
              <a:rPr lang="en-US" sz="12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 &amp; Integrity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126480" y="2331720"/>
            <a:ext cx="2606040" cy="713232"/>
          </a:xfrm>
          <a:prstGeom prst="roundRect">
            <a:avLst>
              <a:gd name="adj" fmla="val 7692"/>
            </a:avLst>
          </a:prstGeom>
          <a:solidFill>
            <a:srgbClr val="F7F4EE"/>
          </a:solidFill>
          <a:ln/>
        </p:spPr>
      </p:sp>
      <p:sp>
        <p:nvSpPr>
          <p:cNvPr id="10" name="Text 8"/>
          <p:cNvSpPr/>
          <p:nvPr/>
        </p:nvSpPr>
        <p:spPr>
          <a:xfrm>
            <a:off x="6291072" y="2331720"/>
            <a:ext cx="23317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9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 </a:t>
            </a:r>
            <a:pPr indent="0" marL="0">
              <a:buNone/>
            </a:pPr>
            <a:r>
              <a:rPr lang="en-US" sz="12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Emotional Connection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8869680" y="2331720"/>
            <a:ext cx="2606040" cy="713232"/>
          </a:xfrm>
          <a:prstGeom prst="roundRect">
            <a:avLst>
              <a:gd name="adj" fmla="val 7692"/>
            </a:avLst>
          </a:prstGeom>
          <a:solidFill>
            <a:srgbClr val="F7F4EE"/>
          </a:solidFill>
          <a:ln/>
        </p:spPr>
      </p:sp>
      <p:sp>
        <p:nvSpPr>
          <p:cNvPr id="12" name="Text 10"/>
          <p:cNvSpPr/>
          <p:nvPr/>
        </p:nvSpPr>
        <p:spPr>
          <a:xfrm>
            <a:off x="9034272" y="2331720"/>
            <a:ext cx="23317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9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 </a:t>
            </a:r>
            <a:pPr indent="0" marL="0">
              <a:buNone/>
            </a:pPr>
            <a:r>
              <a:rPr lang="en-US" sz="12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Meaningful Difference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0080" y="3182112"/>
            <a:ext cx="2606040" cy="713232"/>
          </a:xfrm>
          <a:prstGeom prst="roundRect">
            <a:avLst>
              <a:gd name="adj" fmla="val 7692"/>
            </a:avLst>
          </a:prstGeom>
          <a:solidFill>
            <a:srgbClr val="F7F4EE"/>
          </a:solidFill>
          <a:ln/>
        </p:spPr>
      </p:sp>
      <p:sp>
        <p:nvSpPr>
          <p:cNvPr id="14" name="Text 12"/>
          <p:cNvSpPr/>
          <p:nvPr/>
        </p:nvSpPr>
        <p:spPr>
          <a:xfrm>
            <a:off x="804672" y="3182112"/>
            <a:ext cx="23317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9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 </a:t>
            </a:r>
            <a:pPr indent="0" marL="0">
              <a:buNone/>
            </a:pPr>
            <a:r>
              <a:rPr lang="en-US" sz="12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Participation &amp; Community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3383280" y="3182112"/>
            <a:ext cx="2606040" cy="713232"/>
          </a:xfrm>
          <a:prstGeom prst="roundRect">
            <a:avLst>
              <a:gd name="adj" fmla="val 7692"/>
            </a:avLst>
          </a:prstGeom>
          <a:solidFill>
            <a:srgbClr val="F7F4EE"/>
          </a:solidFill>
          <a:ln/>
        </p:spPr>
      </p:sp>
      <p:sp>
        <p:nvSpPr>
          <p:cNvPr id="16" name="Text 14"/>
          <p:cNvSpPr/>
          <p:nvPr/>
        </p:nvSpPr>
        <p:spPr>
          <a:xfrm>
            <a:off x="3547872" y="3182112"/>
            <a:ext cx="23317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9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 </a:t>
            </a:r>
            <a:pPr indent="0" marL="0">
              <a:buNone/>
            </a:pPr>
            <a:r>
              <a:rPr lang="en-US" sz="12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Employee Humanity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126480" y="3182112"/>
            <a:ext cx="2606040" cy="713232"/>
          </a:xfrm>
          <a:prstGeom prst="roundRect">
            <a:avLst>
              <a:gd name="adj" fmla="val 7692"/>
            </a:avLst>
          </a:prstGeom>
          <a:solidFill>
            <a:srgbClr val="F7F4EE"/>
          </a:solidFill>
          <a:ln/>
        </p:spPr>
      </p:sp>
      <p:sp>
        <p:nvSpPr>
          <p:cNvPr id="18" name="Text 16"/>
          <p:cNvSpPr/>
          <p:nvPr/>
        </p:nvSpPr>
        <p:spPr>
          <a:xfrm>
            <a:off x="6291072" y="3182112"/>
            <a:ext cx="23317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9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 </a:t>
            </a:r>
            <a:pPr indent="0" marL="0">
              <a:buNone/>
            </a:pPr>
            <a:r>
              <a:rPr lang="en-US" sz="12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Cultural Contribution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8869680" y="3182112"/>
            <a:ext cx="2606040" cy="713232"/>
          </a:xfrm>
          <a:prstGeom prst="roundRect">
            <a:avLst>
              <a:gd name="adj" fmla="val 7692"/>
            </a:avLst>
          </a:prstGeom>
          <a:solidFill>
            <a:srgbClr val="F7F4EE"/>
          </a:solidFill>
          <a:ln/>
        </p:spPr>
      </p:sp>
      <p:sp>
        <p:nvSpPr>
          <p:cNvPr id="20" name="Text 18"/>
          <p:cNvSpPr/>
          <p:nvPr/>
        </p:nvSpPr>
        <p:spPr>
          <a:xfrm>
            <a:off x="9034272" y="3182112"/>
            <a:ext cx="23317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9C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 </a:t>
            </a:r>
            <a:pPr indent="0" marL="0">
              <a:buNone/>
            </a:pPr>
            <a:r>
              <a:rPr lang="en-US" sz="12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Responsible Performance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251960"/>
            <a:ext cx="4572000" cy="1051560"/>
          </a:xfrm>
          <a:prstGeom prst="roundRect">
            <a:avLst>
              <a:gd name="adj" fmla="val 6957"/>
            </a:avLst>
          </a:prstGeom>
          <a:solidFill>
            <a:srgbClr val="0C0C0D"/>
          </a:solidFill>
          <a:ln/>
        </p:spPr>
      </p:sp>
      <p:sp>
        <p:nvSpPr>
          <p:cNvPr id="22" name="Text 20"/>
          <p:cNvSpPr/>
          <p:nvPr/>
        </p:nvSpPr>
        <p:spPr>
          <a:xfrm>
            <a:off x="896112" y="4389120"/>
            <a:ext cx="4114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2600" dirty="0"/>
          </a:p>
        </p:txBody>
      </p:sp>
      <p:sp>
        <p:nvSpPr>
          <p:cNvPr id="23" name="Text 21"/>
          <p:cNvSpPr/>
          <p:nvPr/>
        </p:nvSpPr>
        <p:spPr>
          <a:xfrm>
            <a:off x="896112" y="489204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C6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Performance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5394960" y="4251960"/>
            <a:ext cx="3063240" cy="1051560"/>
          </a:xfrm>
          <a:prstGeom prst="roundRect">
            <a:avLst>
              <a:gd name="adj" fmla="val 6957"/>
            </a:avLst>
          </a:prstGeom>
          <a:solidFill>
            <a:srgbClr val="009C90"/>
          </a:solidFill>
          <a:ln/>
        </p:spPr>
      </p:sp>
      <p:sp>
        <p:nvSpPr>
          <p:cNvPr id="25" name="Text 23"/>
          <p:cNvSpPr/>
          <p:nvPr/>
        </p:nvSpPr>
        <p:spPr>
          <a:xfrm>
            <a:off x="5650992" y="4389120"/>
            <a:ext cx="2606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</a:t>
            </a:r>
            <a:endParaRPr lang="en-US" sz="2600" dirty="0"/>
          </a:p>
        </p:txBody>
      </p:sp>
      <p:sp>
        <p:nvSpPr>
          <p:cNvPr id="26" name="Text 24"/>
          <p:cNvSpPr/>
          <p:nvPr/>
        </p:nvSpPr>
        <p:spPr>
          <a:xfrm>
            <a:off x="5650992" y="4892040"/>
            <a:ext cx="2606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EA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Advocacy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8641080" y="4251960"/>
            <a:ext cx="3063240" cy="1051560"/>
          </a:xfrm>
          <a:prstGeom prst="roundRect">
            <a:avLst>
              <a:gd name="adj" fmla="val 6957"/>
            </a:avLst>
          </a:prstGeom>
          <a:solidFill>
            <a:srgbClr val="00B1DC"/>
          </a:solidFill>
          <a:ln/>
        </p:spPr>
      </p:sp>
      <p:sp>
        <p:nvSpPr>
          <p:cNvPr id="28" name="Text 26"/>
          <p:cNvSpPr/>
          <p:nvPr/>
        </p:nvSpPr>
        <p:spPr>
          <a:xfrm>
            <a:off x="8897112" y="4389120"/>
            <a:ext cx="2606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15%</a:t>
            </a:r>
            <a:endParaRPr lang="en-US" sz="2600" dirty="0"/>
          </a:p>
        </p:txBody>
      </p:sp>
      <p:sp>
        <p:nvSpPr>
          <p:cNvPr id="29" name="Text 27"/>
          <p:cNvSpPr/>
          <p:nvPr/>
        </p:nvSpPr>
        <p:spPr>
          <a:xfrm>
            <a:off x="8897112" y="4892040"/>
            <a:ext cx="2606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EA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Human-Centered AI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40080" y="553212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414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brand can have loud advocacy or advanced AI and still fall short if its human system is weak. You earn the humanity first.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64008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Spinoza × Together With   ·   HQ Index — go-to-market strawman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7985455" y="647395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Directional · working names · built to redline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C0C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FDC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· THE MOMENT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spc="-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launch on Cyber Monday?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40080" y="1847088"/>
            <a:ext cx="9692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4C1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30, 2026 is the most automated, most commercial day of the year — the peak of the machine. The perfect stage to plant a flag for the opposite idea: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2971800"/>
            <a:ext cx="10241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7FDC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brands that win aren't the ones that automate the most — they're the ones that stay the most human.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640080" y="4480560"/>
            <a:ext cx="3383280" cy="1417320"/>
          </a:xfrm>
          <a:prstGeom prst="roundRect">
            <a:avLst>
              <a:gd name="adj" fmla="val 3871"/>
            </a:avLst>
          </a:prstGeom>
          <a:solidFill>
            <a:srgbClr val="161617"/>
          </a:solidFill>
          <a:ln/>
        </p:spPr>
      </p:sp>
      <p:sp>
        <p:nvSpPr>
          <p:cNvPr id="7" name="Text 5"/>
          <p:cNvSpPr/>
          <p:nvPr/>
        </p:nvSpPr>
        <p:spPr>
          <a:xfrm>
            <a:off x="896112" y="466344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built-in news peg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96112" y="5120640"/>
            <a:ext cx="2926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B6B3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are already covering commerce that week.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43400" y="4480560"/>
            <a:ext cx="3383280" cy="1417320"/>
          </a:xfrm>
          <a:prstGeom prst="roundRect">
            <a:avLst>
              <a:gd name="adj" fmla="val 3871"/>
            </a:avLst>
          </a:prstGeom>
          <a:solidFill>
            <a:srgbClr val="161617"/>
          </a:solidFill>
          <a:ln/>
        </p:spPr>
      </p:sp>
      <p:sp>
        <p:nvSpPr>
          <p:cNvPr id="10" name="Text 8"/>
          <p:cNvSpPr/>
          <p:nvPr/>
        </p:nvSpPr>
        <p:spPr>
          <a:xfrm>
            <a:off x="4599432" y="466344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Instant contrast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599432" y="5120640"/>
            <a:ext cx="2926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B6B3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Humanity vs. automation is a headline, not a whitepaper.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046720" y="4480560"/>
            <a:ext cx="3383280" cy="1417320"/>
          </a:xfrm>
          <a:prstGeom prst="roundRect">
            <a:avLst>
              <a:gd name="adj" fmla="val 3871"/>
            </a:avLst>
          </a:prstGeom>
          <a:solidFill>
            <a:srgbClr val="161617"/>
          </a:solidFill>
          <a:ln/>
        </p:spPr>
      </p:sp>
      <p:sp>
        <p:nvSpPr>
          <p:cNvPr id="13" name="Text 11"/>
          <p:cNvSpPr/>
          <p:nvPr/>
        </p:nvSpPr>
        <p:spPr>
          <a:xfrm>
            <a:off x="8302752" y="466344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annual fixture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302752" y="5120640"/>
            <a:ext cx="2926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B6B3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date every year becomes our owned moment.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4008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F6C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Spinoza × Together With   ·   HQ Index — go-to-market strawman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7985455" y="647395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F6C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Directional · working names · built to redline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· WHAT SUCCESS LOOKS LIKE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spc="-50" kern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goals for launch — and how we'll know we hit them.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2148840"/>
            <a:ext cx="2084832" cy="3108960"/>
          </a:xfrm>
          <a:prstGeom prst="roundRect">
            <a:avLst>
              <a:gd name="adj" fmla="val 2632"/>
            </a:avLst>
          </a:prstGeom>
          <a:solidFill>
            <a:srgbClr val="FFFFFF"/>
          </a:solidFill>
          <a:ln w="12700">
            <a:solidFill>
              <a:srgbClr val="E9E3D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377440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00B1DC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23774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41248" y="3017520"/>
            <a:ext cx="1682496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Earn the story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41248" y="4160520"/>
            <a:ext cx="168249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41248" y="4416552"/>
            <a:ext cx="1682496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10+ tier-1 &amp; trade placements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2862072" y="2148840"/>
            <a:ext cx="2084832" cy="3108960"/>
          </a:xfrm>
          <a:prstGeom prst="roundRect">
            <a:avLst>
              <a:gd name="adj" fmla="val 2632"/>
            </a:avLst>
          </a:prstGeom>
          <a:solidFill>
            <a:srgbClr val="FFFFFF"/>
          </a:solidFill>
          <a:ln w="12700">
            <a:solidFill>
              <a:srgbClr val="E9E3D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090672" y="2377440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FF0015"/>
          </a:solidFill>
          <a:ln/>
        </p:spPr>
      </p:sp>
      <p:sp>
        <p:nvSpPr>
          <p:cNvPr id="12" name="Text 10"/>
          <p:cNvSpPr/>
          <p:nvPr/>
        </p:nvSpPr>
        <p:spPr>
          <a:xfrm>
            <a:off x="3090672" y="23774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063240" y="3017520"/>
            <a:ext cx="1682496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 the list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063240" y="4160520"/>
            <a:ext cx="168249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3063240" y="4416552"/>
            <a:ext cx="1682496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1,500 gated signups + VIP codes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084064" y="2148840"/>
            <a:ext cx="2084832" cy="3108960"/>
          </a:xfrm>
          <a:prstGeom prst="roundRect">
            <a:avLst>
              <a:gd name="adj" fmla="val 2632"/>
            </a:avLst>
          </a:prstGeom>
          <a:solidFill>
            <a:srgbClr val="FFFFFF"/>
          </a:solidFill>
          <a:ln w="12700">
            <a:solidFill>
              <a:srgbClr val="E9E3D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312664" y="2377440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F5811E"/>
          </a:solidFill>
          <a:ln/>
        </p:spPr>
      </p:sp>
      <p:sp>
        <p:nvSpPr>
          <p:cNvPr id="18" name="Text 16"/>
          <p:cNvSpPr/>
          <p:nvPr/>
        </p:nvSpPr>
        <p:spPr>
          <a:xfrm>
            <a:off x="5312664" y="23774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285232" y="3017520"/>
            <a:ext cx="1682496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Spread the badge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5285232" y="4160520"/>
            <a:ext cx="168249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5285232" y="4416552"/>
            <a:ext cx="1682496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founding brands displaying a badge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7306056" y="2148840"/>
            <a:ext cx="2084832" cy="3108960"/>
          </a:xfrm>
          <a:prstGeom prst="roundRect">
            <a:avLst>
              <a:gd name="adj" fmla="val 2632"/>
            </a:avLst>
          </a:prstGeom>
          <a:solidFill>
            <a:srgbClr val="FFFFFF"/>
          </a:solidFill>
          <a:ln w="12700">
            <a:solidFill>
              <a:srgbClr val="E9E3D8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534656" y="2377440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E0559B"/>
          </a:solidFill>
          <a:ln/>
        </p:spPr>
      </p:sp>
      <p:sp>
        <p:nvSpPr>
          <p:cNvPr id="24" name="Text 22"/>
          <p:cNvSpPr/>
          <p:nvPr/>
        </p:nvSpPr>
        <p:spPr>
          <a:xfrm>
            <a:off x="7534656" y="23774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7507224" y="3017520"/>
            <a:ext cx="1682496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a movement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7507224" y="4160520"/>
            <a:ext cx="168249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7507224" y="4416552"/>
            <a:ext cx="1682496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5,000 petition signatures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9528048" y="2148840"/>
            <a:ext cx="2084832" cy="3108960"/>
          </a:xfrm>
          <a:prstGeom prst="roundRect">
            <a:avLst>
              <a:gd name="adj" fmla="val 2632"/>
            </a:avLst>
          </a:prstGeom>
          <a:solidFill>
            <a:srgbClr val="FFFFFF"/>
          </a:solidFill>
          <a:ln w="12700">
            <a:solidFill>
              <a:srgbClr val="E9E3D8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756648" y="2377440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0A9D5A"/>
          </a:solidFill>
          <a:ln/>
        </p:spPr>
      </p:sp>
      <p:sp>
        <p:nvSpPr>
          <p:cNvPr id="30" name="Text 28"/>
          <p:cNvSpPr/>
          <p:nvPr/>
        </p:nvSpPr>
        <p:spPr>
          <a:xfrm>
            <a:off x="9756648" y="23774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9216" y="3017520"/>
            <a:ext cx="1682496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a pipeline</a:t>
            </a:r>
            <a:endParaRPr lang="en-US" sz="1700" dirty="0"/>
          </a:p>
        </p:txBody>
      </p:sp>
      <p:sp>
        <p:nvSpPr>
          <p:cNvPr id="32" name="Text 30"/>
          <p:cNvSpPr/>
          <p:nvPr/>
        </p:nvSpPr>
        <p:spPr>
          <a:xfrm>
            <a:off x="9729216" y="4160520"/>
            <a:ext cx="168249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9729216" y="4416552"/>
            <a:ext cx="1682496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HQ Foundations inquiries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640080" y="5486400"/>
            <a:ext cx="10607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Targets are strawman placeholders — we'll set real numbers against the budget and the calendar.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64008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Spinoza × Together With   ·   HQ Index — go-to-market strawman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7985455" y="647395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Directional · working names · built to redline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· WHO WE'RE TALKING TO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spc="-50" kern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audiences, one score — pitched differently to each.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5349240" cy="1783080"/>
          </a:xfrm>
          <a:prstGeom prst="roundRect">
            <a:avLst>
              <a:gd name="adj" fmla="val 3077"/>
            </a:avLst>
          </a:prstGeom>
          <a:solidFill>
            <a:srgbClr val="F7F4EE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77440"/>
            <a:ext cx="146304" cy="1234440"/>
          </a:xfrm>
          <a:prstGeom prst="roundRect">
            <a:avLst>
              <a:gd name="adj" fmla="val 50000"/>
            </a:avLst>
          </a:prstGeom>
          <a:solidFill>
            <a:srgbClr val="E0559B"/>
          </a:solidFill>
          <a:ln/>
        </p:spPr>
      </p:sp>
      <p:sp>
        <p:nvSpPr>
          <p:cNvPr id="6" name="Text 4"/>
          <p:cNvSpPr/>
          <p:nvPr/>
        </p:nvSpPr>
        <p:spPr>
          <a:xfrm>
            <a:off x="1207008" y="2340864"/>
            <a:ext cx="4434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believer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207008" y="2761488"/>
            <a:ext cx="4434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E055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CSR / BRAND ADVOCATE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207008" y="3063240"/>
            <a:ext cx="4434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 believes the brand should do good — and knows the publicity value. Our easiest yes.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172200" y="2103120"/>
            <a:ext cx="5349240" cy="1783080"/>
          </a:xfrm>
          <a:prstGeom prst="roundRect">
            <a:avLst>
              <a:gd name="adj" fmla="val 3077"/>
            </a:avLst>
          </a:prstGeom>
          <a:solidFill>
            <a:srgbClr val="F7F4EE"/>
          </a:solidFill>
          <a:ln/>
        </p:spPr>
      </p:sp>
      <p:sp>
        <p:nvSpPr>
          <p:cNvPr id="10" name="Shape 8"/>
          <p:cNvSpPr/>
          <p:nvPr/>
        </p:nvSpPr>
        <p:spPr>
          <a:xfrm>
            <a:off x="6446520" y="2377440"/>
            <a:ext cx="146304" cy="1234440"/>
          </a:xfrm>
          <a:prstGeom prst="roundRect">
            <a:avLst>
              <a:gd name="adj" fmla="val 50000"/>
            </a:avLst>
          </a:prstGeom>
          <a:solidFill>
            <a:srgbClr val="00B1DC"/>
          </a:solidFill>
          <a:ln/>
        </p:spPr>
      </p:sp>
      <p:sp>
        <p:nvSpPr>
          <p:cNvPr id="11" name="Text 9"/>
          <p:cNvSpPr/>
          <p:nvPr/>
        </p:nvSpPr>
        <p:spPr>
          <a:xfrm>
            <a:off x="6739128" y="2340864"/>
            <a:ext cx="4434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pragmatist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739128" y="2761488"/>
            <a:ext cx="4434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00B1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CMO SUITE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739128" y="3063240"/>
            <a:ext cx="4434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Wants the dotted line to growth and stock price. Not a doubter — needs the evidence.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40080" y="4069080"/>
            <a:ext cx="5349240" cy="1783080"/>
          </a:xfrm>
          <a:prstGeom prst="roundRect">
            <a:avLst>
              <a:gd name="adj" fmla="val 3077"/>
            </a:avLst>
          </a:prstGeom>
          <a:solidFill>
            <a:srgbClr val="F7F4EE"/>
          </a:solidFill>
          <a:ln/>
        </p:spPr>
      </p:sp>
      <p:sp>
        <p:nvSpPr>
          <p:cNvPr id="15" name="Shape 13"/>
          <p:cNvSpPr/>
          <p:nvPr/>
        </p:nvSpPr>
        <p:spPr>
          <a:xfrm>
            <a:off x="914400" y="4343400"/>
            <a:ext cx="146304" cy="1234440"/>
          </a:xfrm>
          <a:prstGeom prst="roundRect">
            <a:avLst>
              <a:gd name="adj" fmla="val 50000"/>
            </a:avLst>
          </a:prstGeom>
          <a:solidFill>
            <a:srgbClr val="F5811E"/>
          </a:solidFill>
          <a:ln/>
        </p:spPr>
      </p:sp>
      <p:sp>
        <p:nvSpPr>
          <p:cNvPr id="16" name="Text 14"/>
          <p:cNvSpPr/>
          <p:nvPr/>
        </p:nvSpPr>
        <p:spPr>
          <a:xfrm>
            <a:off x="1207008" y="4306824"/>
            <a:ext cx="4434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megaphone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1207008" y="4727448"/>
            <a:ext cx="4434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F581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&amp; INDUSTRY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1207008" y="5029200"/>
            <a:ext cx="4434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Hardest to move — but Indie Agency News and LBB are warm, low-hanging fruit.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172200" y="4069080"/>
            <a:ext cx="5349240" cy="1783080"/>
          </a:xfrm>
          <a:prstGeom prst="roundRect">
            <a:avLst>
              <a:gd name="adj" fmla="val 3077"/>
            </a:avLst>
          </a:prstGeom>
          <a:solidFill>
            <a:srgbClr val="F7F4EE"/>
          </a:solidFill>
          <a:ln/>
        </p:spPr>
      </p:sp>
      <p:sp>
        <p:nvSpPr>
          <p:cNvPr id="20" name="Shape 18"/>
          <p:cNvSpPr/>
          <p:nvPr/>
        </p:nvSpPr>
        <p:spPr>
          <a:xfrm>
            <a:off x="6446520" y="4343400"/>
            <a:ext cx="146304" cy="1234440"/>
          </a:xfrm>
          <a:prstGeom prst="roundRect">
            <a:avLst>
              <a:gd name="adj" fmla="val 50000"/>
            </a:avLst>
          </a:prstGeom>
          <a:solidFill>
            <a:srgbClr val="0A9D5A"/>
          </a:solidFill>
          <a:ln/>
        </p:spPr>
      </p:sp>
      <p:sp>
        <p:nvSpPr>
          <p:cNvPr id="21" name="Text 19"/>
          <p:cNvSpPr/>
          <p:nvPr/>
        </p:nvSpPr>
        <p:spPr>
          <a:xfrm>
            <a:off x="6739128" y="4306824"/>
            <a:ext cx="4434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public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6739128" y="4727448"/>
            <a:ext cx="4434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0A9D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EMPLOYEES &amp; ADVOCATES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6739128" y="5029200"/>
            <a:ext cx="4434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Rewards brands that treat people well — and shows why a good agency matters.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64008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Spinoza × Together With   ·   HQ Index — go-to-market strawman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7985455" y="647395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Directional · working names · built to redline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C0C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FDC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· THE CAMPAIGN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400" b="1" spc="-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 what makes you human.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640080" y="2286000"/>
            <a:ext cx="10424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4C1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public index that turns an abstract value — humanity — into a score brands want, a badge they'll display, and a movement people will join. Every tactic feeds one flywheel: visibility earns credibility, credibility earns the badge, the badge earns more visibility.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640080" y="4754880"/>
            <a:ext cx="2468880" cy="1005840"/>
          </a:xfrm>
          <a:prstGeom prst="roundRect">
            <a:avLst>
              <a:gd name="adj" fmla="val 7273"/>
            </a:avLst>
          </a:prstGeom>
          <a:solidFill>
            <a:srgbClr val="161617"/>
          </a:solidFill>
          <a:ln w="12700">
            <a:solidFill>
              <a:srgbClr val="2A2A2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493776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B1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Provoke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822960" y="530352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6B3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debate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3063240" y="4983480"/>
            <a:ext cx="320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3410712" y="4754880"/>
            <a:ext cx="2468880" cy="1005840"/>
          </a:xfrm>
          <a:prstGeom prst="roundRect">
            <a:avLst>
              <a:gd name="adj" fmla="val 7273"/>
            </a:avLst>
          </a:prstGeom>
          <a:solidFill>
            <a:srgbClr val="161617"/>
          </a:solidFill>
          <a:ln w="12700">
            <a:solidFill>
              <a:srgbClr val="2A2A2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93592" y="493776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B1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Reveal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3593592" y="530352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6B3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index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833872" y="4983480"/>
            <a:ext cx="320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6181344" y="4754880"/>
            <a:ext cx="2468880" cy="1005840"/>
          </a:xfrm>
          <a:prstGeom prst="roundRect">
            <a:avLst>
              <a:gd name="adj" fmla="val 7273"/>
            </a:avLst>
          </a:prstGeom>
          <a:solidFill>
            <a:srgbClr val="161617"/>
          </a:solidFill>
          <a:ln w="12700">
            <a:solidFill>
              <a:srgbClr val="2A2A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364224" y="493776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B1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Reward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364224" y="530352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6B3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badge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604504" y="4983480"/>
            <a:ext cx="320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8951976" y="4754880"/>
            <a:ext cx="2468880" cy="1005840"/>
          </a:xfrm>
          <a:prstGeom prst="roundRect">
            <a:avLst>
              <a:gd name="adj" fmla="val 7273"/>
            </a:avLst>
          </a:prstGeom>
          <a:solidFill>
            <a:srgbClr val="161617"/>
          </a:solidFill>
          <a:ln w="12700">
            <a:solidFill>
              <a:srgbClr val="2A2A2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134856" y="493776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Convert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9134856" y="530352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6B3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pipeline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4008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F6C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Spinoza × Together With   ·   HQ Index — go-to-market strawman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7985455" y="647395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F6C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Directional · working names · built to redline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· THE ARCHITECTURE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spc="-50" kern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tactics, one funnel.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554480"/>
            <a:ext cx="10424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each tactic connects — from earning attention to opening a sales conversation.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2148840"/>
            <a:ext cx="2670048" cy="3794760"/>
          </a:xfrm>
          <a:prstGeom prst="roundRect">
            <a:avLst>
              <a:gd name="adj" fmla="val 2055"/>
            </a:avLst>
          </a:prstGeom>
          <a:solidFill>
            <a:srgbClr val="F7F4EE"/>
          </a:solidFill>
          <a:ln/>
        </p:spPr>
      </p:sp>
      <p:sp>
        <p:nvSpPr>
          <p:cNvPr id="6" name="Shape 4"/>
          <p:cNvSpPr/>
          <p:nvPr/>
        </p:nvSpPr>
        <p:spPr>
          <a:xfrm>
            <a:off x="868680" y="2377440"/>
            <a:ext cx="2212848" cy="384048"/>
          </a:xfrm>
          <a:prstGeom prst="roundRect">
            <a:avLst>
              <a:gd name="adj" fmla="val 23810"/>
            </a:avLst>
          </a:prstGeom>
          <a:solidFill>
            <a:srgbClr val="FF0015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2377440"/>
            <a:ext cx="22128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96112" y="2971800"/>
            <a:ext cx="2167128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 </a:t>
            </a:r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 placements — The AI Field, Adweek, trades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896112" y="3721608"/>
            <a:ext cx="2167128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 </a:t>
            </a:r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Advertorials + Company Spotlights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896112" y="4471416"/>
            <a:ext cx="2167128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 </a:t>
            </a:r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Prestige guest-evaluator panel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3429000" y="2148840"/>
            <a:ext cx="2670048" cy="3794760"/>
          </a:xfrm>
          <a:prstGeom prst="roundRect">
            <a:avLst>
              <a:gd name="adj" fmla="val 2055"/>
            </a:avLst>
          </a:prstGeom>
          <a:solidFill>
            <a:srgbClr val="F7F4EE"/>
          </a:solidFill>
          <a:ln/>
        </p:spPr>
      </p:sp>
      <p:sp>
        <p:nvSpPr>
          <p:cNvPr id="12" name="Shape 10"/>
          <p:cNvSpPr/>
          <p:nvPr/>
        </p:nvSpPr>
        <p:spPr>
          <a:xfrm>
            <a:off x="3657600" y="2377440"/>
            <a:ext cx="2212848" cy="384048"/>
          </a:xfrm>
          <a:prstGeom prst="roundRect">
            <a:avLst>
              <a:gd name="adj" fmla="val 23810"/>
            </a:avLst>
          </a:prstGeom>
          <a:solidFill>
            <a:srgbClr val="F5811E"/>
          </a:solidFill>
          <a:ln/>
        </p:spPr>
      </p:sp>
      <p:sp>
        <p:nvSpPr>
          <p:cNvPr id="13" name="Text 11"/>
          <p:cNvSpPr/>
          <p:nvPr/>
        </p:nvSpPr>
        <p:spPr>
          <a:xfrm>
            <a:off x="3657600" y="2377440"/>
            <a:ext cx="22128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AMPLIFY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685032" y="2971800"/>
            <a:ext cx="2167128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581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 </a:t>
            </a:r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Honor badges (handout + earned reach)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3685032" y="3721608"/>
            <a:ext cx="2167128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581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 </a:t>
            </a:r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Embeddable brand scorecards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3685032" y="4471416"/>
            <a:ext cx="2167128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581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 </a:t>
            </a:r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accountability petition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217920" y="2148840"/>
            <a:ext cx="2670048" cy="3794760"/>
          </a:xfrm>
          <a:prstGeom prst="roundRect">
            <a:avLst>
              <a:gd name="adj" fmla="val 2055"/>
            </a:avLst>
          </a:prstGeom>
          <a:solidFill>
            <a:srgbClr val="F7F4EE"/>
          </a:solidFill>
          <a:ln/>
        </p:spPr>
      </p:sp>
      <p:sp>
        <p:nvSpPr>
          <p:cNvPr id="18" name="Shape 16"/>
          <p:cNvSpPr/>
          <p:nvPr/>
        </p:nvSpPr>
        <p:spPr>
          <a:xfrm>
            <a:off x="6446520" y="2377440"/>
            <a:ext cx="2212848" cy="384048"/>
          </a:xfrm>
          <a:prstGeom prst="roundRect">
            <a:avLst>
              <a:gd name="adj" fmla="val 23810"/>
            </a:avLst>
          </a:prstGeom>
          <a:solidFill>
            <a:srgbClr val="00B1DC"/>
          </a:solidFill>
          <a:ln/>
        </p:spPr>
      </p:sp>
      <p:sp>
        <p:nvSpPr>
          <p:cNvPr id="19" name="Text 17"/>
          <p:cNvSpPr/>
          <p:nvPr/>
        </p:nvSpPr>
        <p:spPr>
          <a:xfrm>
            <a:off x="6446520" y="2377440"/>
            <a:ext cx="22128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ACTIVATE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473952" y="2971800"/>
            <a:ext cx="2167128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0B1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 </a:t>
            </a:r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ABM paid digital around targets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6473952" y="3721608"/>
            <a:ext cx="2167128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0B1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 </a:t>
            </a:r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VIP gate codes for early access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9006840" y="2148840"/>
            <a:ext cx="2670048" cy="3794760"/>
          </a:xfrm>
          <a:prstGeom prst="roundRect">
            <a:avLst>
              <a:gd name="adj" fmla="val 2055"/>
            </a:avLst>
          </a:prstGeom>
          <a:solidFill>
            <a:srgbClr val="F7F4EE"/>
          </a:solidFill>
          <a:ln/>
        </p:spPr>
      </p:sp>
      <p:sp>
        <p:nvSpPr>
          <p:cNvPr id="23" name="Shape 21"/>
          <p:cNvSpPr/>
          <p:nvPr/>
        </p:nvSpPr>
        <p:spPr>
          <a:xfrm>
            <a:off x="9235440" y="2377440"/>
            <a:ext cx="2212848" cy="384048"/>
          </a:xfrm>
          <a:prstGeom prst="roundRect">
            <a:avLst>
              <a:gd name="adj" fmla="val 23810"/>
            </a:avLst>
          </a:prstGeom>
          <a:solidFill>
            <a:srgbClr val="0A9D5A"/>
          </a:solidFill>
          <a:ln/>
        </p:spPr>
      </p:sp>
      <p:sp>
        <p:nvSpPr>
          <p:cNvPr id="24" name="Text 22"/>
          <p:cNvSpPr/>
          <p:nvPr/>
        </p:nvSpPr>
        <p:spPr>
          <a:xfrm>
            <a:off x="9235440" y="2377440"/>
            <a:ext cx="22128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CONVERT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9262872" y="2971800"/>
            <a:ext cx="2167128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A9D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 </a:t>
            </a:r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Gated report + waitlist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9262872" y="3721608"/>
            <a:ext cx="2167128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A9D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 </a:t>
            </a:r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HQ Foundations inquiry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64008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Spinoza × Together With   ·   HQ Index — go-to-market strawman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7985455" y="647395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Directional · working names · built to redline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TACTIC GROUP · EARN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spc="-50" kern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Earn credibility before we ask for anything.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2011680"/>
            <a:ext cx="10881360" cy="1234440"/>
          </a:xfrm>
          <a:prstGeom prst="roundRect">
            <a:avLst>
              <a:gd name="adj" fmla="val 4444"/>
            </a:avLst>
          </a:prstGeom>
          <a:solidFill>
            <a:srgbClr val="F7F4EE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04288"/>
            <a:ext cx="146304" cy="640080"/>
          </a:xfrm>
          <a:prstGeom prst="roundRect">
            <a:avLst>
              <a:gd name="adj" fmla="val 50000"/>
            </a:avLst>
          </a:prstGeom>
          <a:solidFill>
            <a:srgbClr val="00B1DC"/>
          </a:solidFill>
          <a:ln/>
        </p:spPr>
      </p:sp>
      <p:sp>
        <p:nvSpPr>
          <p:cNvPr id="6" name="Text 4"/>
          <p:cNvSpPr/>
          <p:nvPr/>
        </p:nvSpPr>
        <p:spPr>
          <a:xfrm>
            <a:off x="1188720" y="2231136"/>
            <a:ext cx="4023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Press placements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5303520" y="2194560"/>
            <a:ext cx="5943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Pitch the debate, not the product. Priority: The AI Field, Adweek, Ad Age, Fast Company — plus category trades and Indie Agency News &amp; LBB (warm). Embargoed to Cyber Monday.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3383280"/>
            <a:ext cx="10881360" cy="1234440"/>
          </a:xfrm>
          <a:prstGeom prst="roundRect">
            <a:avLst>
              <a:gd name="adj" fmla="val 4444"/>
            </a:avLst>
          </a:prstGeom>
          <a:solidFill>
            <a:srgbClr val="F7F4EE"/>
          </a:solidFill>
          <a:ln/>
        </p:spPr>
      </p:sp>
      <p:sp>
        <p:nvSpPr>
          <p:cNvPr id="9" name="Shape 7"/>
          <p:cNvSpPr/>
          <p:nvPr/>
        </p:nvSpPr>
        <p:spPr>
          <a:xfrm>
            <a:off x="914400" y="3675888"/>
            <a:ext cx="146304" cy="640080"/>
          </a:xfrm>
          <a:prstGeom prst="roundRect">
            <a:avLst>
              <a:gd name="adj" fmla="val 50000"/>
            </a:avLst>
          </a:prstGeom>
          <a:solidFill>
            <a:srgbClr val="F5811E"/>
          </a:solidFill>
          <a:ln/>
        </p:spPr>
      </p:sp>
      <p:sp>
        <p:nvSpPr>
          <p:cNvPr id="10" name="Text 8"/>
          <p:cNvSpPr/>
          <p:nvPr/>
        </p:nvSpPr>
        <p:spPr>
          <a:xfrm>
            <a:off x="1188720" y="3602736"/>
            <a:ext cx="4023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Advertorials + Company Spotlights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5303520" y="3566160"/>
            <a:ext cx="5943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Paid editorial in trades featuring a founding brand's human story — credibility for them, distribution for us.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4754880"/>
            <a:ext cx="10881360" cy="1234440"/>
          </a:xfrm>
          <a:prstGeom prst="roundRect">
            <a:avLst>
              <a:gd name="adj" fmla="val 4444"/>
            </a:avLst>
          </a:prstGeom>
          <a:solidFill>
            <a:srgbClr val="F7F4EE"/>
          </a:solidFill>
          <a:ln/>
        </p:spPr>
      </p:sp>
      <p:sp>
        <p:nvSpPr>
          <p:cNvPr id="13" name="Shape 11"/>
          <p:cNvSpPr/>
          <p:nvPr/>
        </p:nvSpPr>
        <p:spPr>
          <a:xfrm>
            <a:off x="914400" y="5047488"/>
            <a:ext cx="146304" cy="640080"/>
          </a:xfrm>
          <a:prstGeom prst="roundRect">
            <a:avLst>
              <a:gd name="adj" fmla="val 50000"/>
            </a:avLst>
          </a:prstGeom>
          <a:solidFill>
            <a:srgbClr val="E0559B"/>
          </a:solidFill>
          <a:ln/>
        </p:spPr>
      </p:sp>
      <p:sp>
        <p:nvSpPr>
          <p:cNvPr id="14" name="Text 12"/>
          <p:cNvSpPr/>
          <p:nvPr/>
        </p:nvSpPr>
        <p:spPr>
          <a:xfrm>
            <a:off x="1188720" y="4974336"/>
            <a:ext cx="4023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Prestige guest evaluators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5303520" y="4937760"/>
            <a:ext cx="5943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promotable roundtable panel — seeded with executives we want an audience with — that adds authority and its own press moment.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64008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Spinoza × Together With   ·   HQ Index — go-to-market strawman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7985455" y="647395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Directional · working names · built to redline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581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TACTIC GROUP · AMPLIFY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spc="-50" kern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honor badges — our earned-media flywheel.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40080" y="1554480"/>
            <a:ext cx="10424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Well-scoring brands get a badge they're proud to display. Every place they show it is free distribution — and makes the next brand want in.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31520" y="2286000"/>
            <a:ext cx="1554480" cy="155448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FF001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59536" y="2414016"/>
            <a:ext cx="1298448" cy="1298448"/>
          </a:xfrm>
          <a:prstGeom prst="ellipse">
            <a:avLst/>
          </a:prstGeom>
          <a:ln w="9525">
            <a:solidFill>
              <a:srgbClr val="FF0015"/>
            </a:solidFill>
            <a:prstDash val="dash"/>
          </a:ln>
        </p:spPr>
      </p:sp>
      <p:sp>
        <p:nvSpPr>
          <p:cNvPr id="7" name="Text 5"/>
          <p:cNvSpPr/>
          <p:nvPr/>
        </p:nvSpPr>
        <p:spPr>
          <a:xfrm>
            <a:off x="731520" y="2286000"/>
            <a:ext cx="15544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Certified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Brand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697480" y="2286000"/>
            <a:ext cx="1554480" cy="155448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00B1D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825496" y="2414016"/>
            <a:ext cx="1298448" cy="1298448"/>
          </a:xfrm>
          <a:prstGeom prst="ellipse">
            <a:avLst/>
          </a:prstGeom>
          <a:ln w="9525">
            <a:solidFill>
              <a:srgbClr val="00B1DC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697480" y="2286000"/>
            <a:ext cx="15544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Industry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663440" y="2286000"/>
            <a:ext cx="1554480" cy="155448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F5811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791456" y="2414016"/>
            <a:ext cx="1298448" cy="1298448"/>
          </a:xfrm>
          <a:prstGeom prst="ellipse">
            <a:avLst/>
          </a:prstGeom>
          <a:ln w="9525">
            <a:solidFill>
              <a:srgbClr val="F5811E"/>
            </a:solidFill>
            <a:prstDash val="dash"/>
          </a:ln>
        </p:spPr>
      </p:sp>
      <p:sp>
        <p:nvSpPr>
          <p:cNvPr id="13" name="Text 11"/>
          <p:cNvSpPr/>
          <p:nvPr/>
        </p:nvSpPr>
        <p:spPr>
          <a:xfrm>
            <a:off x="4663440" y="2286000"/>
            <a:ext cx="15544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Industry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10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629400" y="2286000"/>
            <a:ext cx="1554480" cy="155448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E0559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757416" y="2414016"/>
            <a:ext cx="1298448" cy="1298448"/>
          </a:xfrm>
          <a:prstGeom prst="ellipse">
            <a:avLst/>
          </a:prstGeom>
          <a:ln w="9525">
            <a:solidFill>
              <a:srgbClr val="E0559B"/>
            </a:solidFill>
            <a:prstDash val="dash"/>
          </a:ln>
        </p:spPr>
      </p:sp>
      <p:sp>
        <p:nvSpPr>
          <p:cNvPr id="16" name="Text 14"/>
          <p:cNvSpPr/>
          <p:nvPr/>
        </p:nvSpPr>
        <p:spPr>
          <a:xfrm>
            <a:off x="6629400" y="2286000"/>
            <a:ext cx="15544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HQ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Best-in-Class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8595360" y="2286000"/>
            <a:ext cx="1554480" cy="155448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0A9D5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723376" y="2414016"/>
            <a:ext cx="1298448" cy="1298448"/>
          </a:xfrm>
          <a:prstGeom prst="ellipse">
            <a:avLst/>
          </a:prstGeom>
          <a:ln w="9525">
            <a:solidFill>
              <a:srgbClr val="0A9D5A"/>
            </a:solidFill>
            <a:prstDash val="dash"/>
          </a:ln>
        </p:spPr>
      </p:sp>
      <p:sp>
        <p:nvSpPr>
          <p:cNvPr id="19" name="Text 17"/>
          <p:cNvSpPr/>
          <p:nvPr/>
        </p:nvSpPr>
        <p:spPr>
          <a:xfrm>
            <a:off x="8595360" y="2286000"/>
            <a:ext cx="15544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Rising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Brand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40080" y="4297680"/>
            <a:ext cx="5257800" cy="1463040"/>
          </a:xfrm>
          <a:prstGeom prst="roundRect">
            <a:avLst>
              <a:gd name="adj" fmla="val 3750"/>
            </a:avLst>
          </a:prstGeom>
          <a:solidFill>
            <a:srgbClr val="F7F4EE"/>
          </a:solidFill>
          <a:ln/>
        </p:spPr>
      </p:sp>
      <p:sp>
        <p:nvSpPr>
          <p:cNvPr id="21" name="Text 19"/>
          <p:cNvSpPr/>
          <p:nvPr/>
        </p:nvSpPr>
        <p:spPr>
          <a:xfrm>
            <a:off x="914400" y="44805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Embeddable scorecard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914400" y="4846320"/>
            <a:ext cx="47548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copy-paste widget showing a brand's live HQ and badge on their own site and press releases — linked back to the index.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6126480" y="4297680"/>
            <a:ext cx="5394960" cy="1463040"/>
          </a:xfrm>
          <a:prstGeom prst="roundRect">
            <a:avLst>
              <a:gd name="adj" fmla="val 3750"/>
            </a:avLst>
          </a:prstGeom>
          <a:solidFill>
            <a:srgbClr val="0C0C0D"/>
          </a:solidFill>
          <a:ln/>
        </p:spPr>
      </p:sp>
      <p:sp>
        <p:nvSpPr>
          <p:cNvPr id="24" name="Text 22"/>
          <p:cNvSpPr/>
          <p:nvPr/>
        </p:nvSpPr>
        <p:spPr>
          <a:xfrm>
            <a:off x="6400800" y="44805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flywheel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400800" y="4846320"/>
            <a:ext cx="4846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4C1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Badge displayed → audiences click through → more brands ask to be scored → more badges in the wild. Founding adopters seed it.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64008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Spinoza × Together With   ·   HQ Index — go-to-market strawman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7985455" y="647395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Directional · working names · built to redline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581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TACTIC GROUP · AMPLIFY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spc="-50" kern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petition — turn a score into a movement.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40080" y="1572768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public pledge — “I choose human brands” — that invites people to hold companies accountable through the index. Groundswell, a reason for press, and a growing list of humans on our side.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2697480"/>
            <a:ext cx="3520440" cy="1828800"/>
          </a:xfrm>
          <a:prstGeom prst="roundRect">
            <a:avLst>
              <a:gd name="adj" fmla="val 3000"/>
            </a:avLst>
          </a:prstGeom>
          <a:solidFill>
            <a:srgbClr val="F7F4EE"/>
          </a:solidFill>
          <a:ln/>
        </p:spPr>
      </p:sp>
      <p:sp>
        <p:nvSpPr>
          <p:cNvPr id="6" name="Shape 4"/>
          <p:cNvSpPr/>
          <p:nvPr/>
        </p:nvSpPr>
        <p:spPr>
          <a:xfrm>
            <a:off x="896112" y="2926080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E0559B"/>
          </a:solidFill>
          <a:ln/>
        </p:spPr>
      </p:sp>
      <p:sp>
        <p:nvSpPr>
          <p:cNvPr id="7" name="Text 5"/>
          <p:cNvSpPr/>
          <p:nvPr/>
        </p:nvSpPr>
        <p:spPr>
          <a:xfrm>
            <a:off x="896112" y="3474720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Movement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96112" y="3840480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Reframes the index as public accountability, not a vanity ranking.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25112" y="2697480"/>
            <a:ext cx="3520440" cy="1828800"/>
          </a:xfrm>
          <a:prstGeom prst="roundRect">
            <a:avLst>
              <a:gd name="adj" fmla="val 3000"/>
            </a:avLst>
          </a:prstGeom>
          <a:solidFill>
            <a:srgbClr val="F7F4EE"/>
          </a:solidFill>
          <a:ln/>
        </p:spPr>
      </p:sp>
      <p:sp>
        <p:nvSpPr>
          <p:cNvPr id="10" name="Shape 8"/>
          <p:cNvSpPr/>
          <p:nvPr/>
        </p:nvSpPr>
        <p:spPr>
          <a:xfrm>
            <a:off x="4581144" y="2926080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F5811E"/>
          </a:solidFill>
          <a:ln/>
        </p:spPr>
      </p:sp>
      <p:sp>
        <p:nvSpPr>
          <p:cNvPr id="11" name="Text 9"/>
          <p:cNvSpPr/>
          <p:nvPr/>
        </p:nvSpPr>
        <p:spPr>
          <a:xfrm>
            <a:off x="4581144" y="3474720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Press fuel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581144" y="3840480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Signature milestones are their own news beats.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010144" y="2697480"/>
            <a:ext cx="3520440" cy="1828800"/>
          </a:xfrm>
          <a:prstGeom prst="roundRect">
            <a:avLst>
              <a:gd name="adj" fmla="val 3000"/>
            </a:avLst>
          </a:prstGeom>
          <a:solidFill>
            <a:srgbClr val="F7F4EE"/>
          </a:solidFill>
          <a:ln/>
        </p:spPr>
      </p:sp>
      <p:sp>
        <p:nvSpPr>
          <p:cNvPr id="14" name="Shape 12"/>
          <p:cNvSpPr/>
          <p:nvPr/>
        </p:nvSpPr>
        <p:spPr>
          <a:xfrm>
            <a:off x="8266176" y="2926080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00B1DC"/>
          </a:solidFill>
          <a:ln/>
        </p:spPr>
      </p:sp>
      <p:sp>
        <p:nvSpPr>
          <p:cNvPr id="15" name="Text 13"/>
          <p:cNvSpPr/>
          <p:nvPr/>
        </p:nvSpPr>
        <p:spPr>
          <a:xfrm>
            <a:off x="8266176" y="3474720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Owned audience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8266176" y="3840480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Signers become a first-party list to nurture and re-market.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0080" y="4892040"/>
            <a:ext cx="10607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414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Guardrail: the petition champions good actors — it doesn't attack named brands. Accountability by aspiration, not shaming.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008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Spinoza × Together With   ·   HQ Index — go-to-market strawman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7985455" y="647395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Directional · working names · built to redline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0B1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TACTIC GROUP · ACTIVATE &amp; CONVERT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spc="-50" kern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attention into a pipeline.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2057400"/>
            <a:ext cx="5349240" cy="1828800"/>
          </a:xfrm>
          <a:prstGeom prst="roundRect">
            <a:avLst>
              <a:gd name="adj" fmla="val 3000"/>
            </a:avLst>
          </a:prstGeom>
          <a:solidFill>
            <a:srgbClr val="F7F4EE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2286000"/>
            <a:ext cx="4800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ABM paid digital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914400" y="2743200"/>
            <a:ext cx="4800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Surround a defined target list — the brands most likely to want HQ Foundations — with LinkedIn + programmatic that leads with their category's ranking.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2200" y="2057400"/>
            <a:ext cx="5349240" cy="1828800"/>
          </a:xfrm>
          <a:prstGeom prst="roundRect">
            <a:avLst>
              <a:gd name="adj" fmla="val 3000"/>
            </a:avLst>
          </a:prstGeom>
          <a:solidFill>
            <a:srgbClr val="F7F4EE"/>
          </a:solidFill>
          <a:ln/>
        </p:spPr>
      </p:sp>
      <p:sp>
        <p:nvSpPr>
          <p:cNvPr id="8" name="Text 6"/>
          <p:cNvSpPr/>
          <p:nvPr/>
        </p:nvSpPr>
        <p:spPr>
          <a:xfrm>
            <a:off x="6446520" y="2286000"/>
            <a:ext cx="4800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VIP gate codes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446520" y="2743200"/>
            <a:ext cx="4800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Unlock codes panelists, press and founding brands hand out — exclusivity that makes access feel earned.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" y="4069080"/>
            <a:ext cx="5349240" cy="1828800"/>
          </a:xfrm>
          <a:prstGeom prst="roundRect">
            <a:avLst>
              <a:gd name="adj" fmla="val 3000"/>
            </a:avLst>
          </a:prstGeom>
          <a:solidFill>
            <a:srgbClr val="F7F4EE"/>
          </a:solidFill>
          <a:ln/>
        </p:spPr>
      </p:sp>
      <p:sp>
        <p:nvSpPr>
          <p:cNvPr id="11" name="Text 9"/>
          <p:cNvSpPr/>
          <p:nvPr/>
        </p:nvSpPr>
        <p:spPr>
          <a:xfrm>
            <a:off x="914400" y="4297680"/>
            <a:ext cx="4800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Gated reveal → waitlist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914400" y="4754880"/>
            <a:ext cx="4800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the top few brands, gate the rest. “Where would you rank?” drives signups into a warm list.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172200" y="4069080"/>
            <a:ext cx="5349240" cy="1828800"/>
          </a:xfrm>
          <a:prstGeom prst="roundRect">
            <a:avLst>
              <a:gd name="adj" fmla="val 3000"/>
            </a:avLst>
          </a:prstGeom>
          <a:solidFill>
            <a:srgbClr val="F7F4EE"/>
          </a:solidFill>
          <a:ln/>
        </p:spPr>
      </p:sp>
      <p:sp>
        <p:nvSpPr>
          <p:cNvPr id="14" name="Text 12"/>
          <p:cNvSpPr/>
          <p:nvPr/>
        </p:nvSpPr>
        <p:spPr>
          <a:xfrm>
            <a:off x="6446520" y="4297680"/>
            <a:ext cx="4800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HQ Foundations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446520" y="4754880"/>
            <a:ext cx="4800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paid engagement: a workshop/sprint that helps a brand raise its score. The index is the top of that funnel.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4008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Spinoza × Together With   ·   HQ Index — go-to-market strawman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7985455" y="647395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Directional · working names · built to redline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· THE COUNTDOWN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spc="-50" kern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back from Cyber Monday.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554480"/>
            <a:ext cx="10424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Twelve weeks. Leads by launch means collateral done two weeks prior, and PR lined up before that.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2331720"/>
            <a:ext cx="2084832" cy="457200"/>
          </a:xfrm>
          <a:prstGeom prst="roundRect">
            <a:avLst>
              <a:gd name="adj" fmla="val 20000"/>
            </a:avLst>
          </a:prstGeom>
          <a:solidFill>
            <a:srgbClr val="00B1DC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2331720"/>
            <a:ext cx="20848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Foundation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2926080"/>
            <a:ext cx="2084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40080" y="3291840"/>
            <a:ext cx="2084832" cy="2468880"/>
          </a:xfrm>
          <a:prstGeom prst="roundRect">
            <a:avLst>
              <a:gd name="adj" fmla="val 2632"/>
            </a:avLst>
          </a:prstGeom>
          <a:solidFill>
            <a:srgbClr val="F7F4E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3474720"/>
            <a:ext cx="1719072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Lock the eight-factor story &amp; naming · sign off rubric · panel invites out · approve both briefs · gather brand assets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862072" y="2331720"/>
            <a:ext cx="2084832" cy="457200"/>
          </a:xfrm>
          <a:prstGeom prst="roundRect">
            <a:avLst>
              <a:gd name="adj" fmla="val 20000"/>
            </a:avLst>
          </a:prstGeom>
          <a:solidFill>
            <a:srgbClr val="F5811E"/>
          </a:solidFill>
          <a:ln/>
        </p:spPr>
      </p:sp>
      <p:sp>
        <p:nvSpPr>
          <p:cNvPr id="11" name="Text 9"/>
          <p:cNvSpPr/>
          <p:nvPr/>
        </p:nvSpPr>
        <p:spPr>
          <a:xfrm>
            <a:off x="2862072" y="2331720"/>
            <a:ext cx="20848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862072" y="2926080"/>
            <a:ext cx="2084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2862072" y="3291840"/>
            <a:ext cx="2084832" cy="2468880"/>
          </a:xfrm>
          <a:prstGeom prst="roundRect">
            <a:avLst>
              <a:gd name="adj" fmla="val 2632"/>
            </a:avLst>
          </a:prstGeom>
          <a:solidFill>
            <a:srgbClr val="F7F4EE"/>
          </a:solidFill>
          <a:ln/>
        </p:spPr>
      </p:sp>
      <p:sp>
        <p:nvSpPr>
          <p:cNvPr id="14" name="Text 12"/>
          <p:cNvSpPr/>
          <p:nvPr/>
        </p:nvSpPr>
        <p:spPr>
          <a:xfrm>
            <a:off x="3044952" y="3474720"/>
            <a:ext cx="1719072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&amp; design the report (8 sections) · build badges, scorecard &amp; petition · property + gate · ABM list &amp; creative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084064" y="2331720"/>
            <a:ext cx="2084832" cy="457200"/>
          </a:xfrm>
          <a:prstGeom prst="roundRect">
            <a:avLst>
              <a:gd name="adj" fmla="val 20000"/>
            </a:avLst>
          </a:prstGeom>
          <a:solidFill>
            <a:srgbClr val="E0559B"/>
          </a:solidFill>
          <a:ln/>
        </p:spPr>
      </p:sp>
      <p:sp>
        <p:nvSpPr>
          <p:cNvPr id="16" name="Text 14"/>
          <p:cNvSpPr/>
          <p:nvPr/>
        </p:nvSpPr>
        <p:spPr>
          <a:xfrm>
            <a:off x="5084064" y="2331720"/>
            <a:ext cx="20848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084064" y="2926080"/>
            <a:ext cx="2084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 OCT–MID NOV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5084064" y="3291840"/>
            <a:ext cx="2084832" cy="2468880"/>
          </a:xfrm>
          <a:prstGeom prst="roundRect">
            <a:avLst>
              <a:gd name="adj" fmla="val 2632"/>
            </a:avLst>
          </a:prstGeom>
          <a:solidFill>
            <a:srgbClr val="F7F4EE"/>
          </a:solidFill>
          <a:ln/>
        </p:spPr>
      </p:sp>
      <p:sp>
        <p:nvSpPr>
          <p:cNvPr id="19" name="Text 17"/>
          <p:cNvSpPr/>
          <p:nvPr/>
        </p:nvSpPr>
        <p:spPr>
          <a:xfrm>
            <a:off x="5266944" y="3474720"/>
            <a:ext cx="1719072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Embargoed media outreach · book advertorials · VIP codes to panel &amp; founding brands · announce the panel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306056" y="2331720"/>
            <a:ext cx="2084832" cy="457200"/>
          </a:xfrm>
          <a:prstGeom prst="roundRect">
            <a:avLst>
              <a:gd name="adj" fmla="val 20000"/>
            </a:avLst>
          </a:prstGeom>
          <a:solidFill>
            <a:srgbClr val="FF0015"/>
          </a:solidFill>
          <a:ln/>
        </p:spPr>
      </p:sp>
      <p:sp>
        <p:nvSpPr>
          <p:cNvPr id="21" name="Text 19"/>
          <p:cNvSpPr/>
          <p:nvPr/>
        </p:nvSpPr>
        <p:spPr>
          <a:xfrm>
            <a:off x="7306056" y="2331720"/>
            <a:ext cx="20848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Runway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06056" y="2926080"/>
            <a:ext cx="2084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 17–29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7306056" y="3291840"/>
            <a:ext cx="2084832" cy="2468880"/>
          </a:xfrm>
          <a:prstGeom prst="roundRect">
            <a:avLst>
              <a:gd name="adj" fmla="val 2632"/>
            </a:avLst>
          </a:prstGeom>
          <a:solidFill>
            <a:srgbClr val="F7F4EE"/>
          </a:solidFill>
          <a:ln/>
        </p:spPr>
      </p:sp>
      <p:sp>
        <p:nvSpPr>
          <p:cNvPr id="24" name="Text 22"/>
          <p:cNvSpPr/>
          <p:nvPr/>
        </p:nvSpPr>
        <p:spPr>
          <a:xfrm>
            <a:off x="7488936" y="3474720"/>
            <a:ext cx="1719072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Lock all assets · ABM live · warm the waitlist · brief spokespeople · final press embargo set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528048" y="2331720"/>
            <a:ext cx="2084832" cy="457200"/>
          </a:xfrm>
          <a:prstGeom prst="roundRect">
            <a:avLst>
              <a:gd name="adj" fmla="val 20000"/>
            </a:avLst>
          </a:prstGeom>
          <a:solidFill>
            <a:srgbClr val="0A9D5A"/>
          </a:solidFill>
          <a:ln/>
        </p:spPr>
      </p:sp>
      <p:sp>
        <p:nvSpPr>
          <p:cNvPr id="26" name="Text 24"/>
          <p:cNvSpPr/>
          <p:nvPr/>
        </p:nvSpPr>
        <p:spPr>
          <a:xfrm>
            <a:off x="9528048" y="2331720"/>
            <a:ext cx="20848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 → sustain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9528048" y="2926080"/>
            <a:ext cx="20848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 30 →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9528048" y="3291840"/>
            <a:ext cx="2084832" cy="2468880"/>
          </a:xfrm>
          <a:prstGeom prst="roundRect">
            <a:avLst>
              <a:gd name="adj" fmla="val 2632"/>
            </a:avLst>
          </a:prstGeom>
          <a:solidFill>
            <a:srgbClr val="F7F4EE"/>
          </a:solidFill>
          <a:ln/>
        </p:spPr>
      </p:sp>
      <p:sp>
        <p:nvSpPr>
          <p:cNvPr id="29" name="Text 27"/>
          <p:cNvSpPr/>
          <p:nvPr/>
        </p:nvSpPr>
        <p:spPr>
          <a:xfrm>
            <a:off x="9710928" y="3474720"/>
            <a:ext cx="1719072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 live · press hits · petition opens · badges public · HQ Foundations sales motion begins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4008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Spinoza × Together With   ·   HQ Index — go-to-market strawman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7985455" y="647395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Directional · working names · built to redline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01 · FOR THE IN-HOUSE PR TEAM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spc="-50" kern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 brief — HQ Index launch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196596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" y="2258568"/>
            <a:ext cx="5120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 the AI-vs-humanity conversation and land the HQ Index as the credible new standard — driving signups and HQ Foundations inquiries.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640080" y="315468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MESSAGE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0080" y="3447288"/>
            <a:ext cx="5120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Being human has always built great brands; AI makes it urgent. The HQ Index measures it — eight human factors first, AI held to the same standard.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640080" y="434340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ANGLES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4636008"/>
            <a:ext cx="5120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(1) The counter-Cyber-Monday story. (2) The 2026 ranking &amp; surprises. (3) The prestige panel. (4) Founding brands who wear the badge.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640080" y="553212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5824728"/>
            <a:ext cx="5120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 1: The AI Field, Adweek, Ad Age, Fast Company. Warm: Indie Agency News, LBB. Trades by category.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6217920" y="196596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SPOKESPEOPLE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217920" y="2258568"/>
            <a:ext cx="5120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Together With leadership + a named panel evaluator; Spinoza as strategist on background.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6217920" y="315468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ASSETS NEEDED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217920" y="3447288"/>
            <a:ext cx="5120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Press release, fact sheet, methodology one-pager, ranking highlights, badge art, panel bios, embeddable scorecard demo.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6217920" y="434340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TIMING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217920" y="4636008"/>
            <a:ext cx="5120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Embargo to Cyber Monday, Nov 30. Pitches begin late Oct. Milestone releases around petition signature counts.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217920" y="553212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217920" y="5824728"/>
            <a:ext cx="5120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10+ placements, 2+ tier-1, share of voice in the week, referral traffic to the gated index.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4008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Spinoza × Together With   ·   HQ Index — go-to-market strawman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7985455" y="647395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Directional · working names · built to redline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0B1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02 · FOR THE INDEX &amp; REPORT BUILD TEAM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spc="-50" kern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brief — build the flagship study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1536192"/>
            <a:ext cx="10424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 the gated 2026 report in eight sections. Public teases the story and the eight factors; depth and the full ranking sit behind the gate; the 60/25/15 math lives in the appendix.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6400800" cy="3703320"/>
          </a:xfrm>
          <a:prstGeom prst="roundRect">
            <a:avLst>
              <a:gd name="adj" fmla="val 1481"/>
            </a:avLst>
          </a:prstGeom>
          <a:solidFill>
            <a:srgbClr val="FFFFFF"/>
          </a:solidFill>
          <a:ln w="12700">
            <a:solidFill>
              <a:srgbClr val="E9E3D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22402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eight sections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14400" y="2651760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B1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 </a:t>
            </a:r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The shift  (public)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914400" y="3035808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B1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 </a:t>
            </a:r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The one KPI — HQ  (public)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914400" y="3419856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B1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 </a:t>
            </a:r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What we measure — the 8 factors  (public)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914400" y="3803904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B1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 </a:t>
            </a:r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· The 2026 ranking  (gated)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914400" y="4187952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B1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 </a:t>
            </a:r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· Exemplars &amp; contrasts  (gated)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914400" y="4572000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B1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 </a:t>
            </a:r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· The strategic reality — the map  (gated)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914400" y="4956048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B1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 </a:t>
            </a:r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· What to do Monday  (gated)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914400" y="5340096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B1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 </a:t>
            </a:r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· Method &amp; governance — 60/25/15  (appendix)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223760" y="2103120"/>
            <a:ext cx="4297680" cy="173736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12700">
            <a:solidFill>
              <a:srgbClr val="E9E3D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452360" y="2240280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Together With already has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452360" y="2606040"/>
            <a:ext cx="38404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assets &amp; design system · the rubric &amp; scores · PR muscle · logo-gathering capacity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7223760" y="3977640"/>
            <a:ext cx="4297680" cy="1828800"/>
          </a:xfrm>
          <a:prstGeom prst="roundRect">
            <a:avLst>
              <a:gd name="adj" fmla="val 3000"/>
            </a:avLst>
          </a:prstGeom>
          <a:solidFill>
            <a:srgbClr val="0C0C0D"/>
          </a:solidFill>
          <a:ln/>
        </p:spPr>
      </p:sp>
      <p:sp>
        <p:nvSpPr>
          <p:cNvPr id="19" name="Text 17"/>
          <p:cNvSpPr/>
          <p:nvPr/>
        </p:nvSpPr>
        <p:spPr>
          <a:xfrm>
            <a:off x="7452360" y="4114800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supply the AI build kit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452360" y="4480560"/>
            <a:ext cx="39319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C1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Reveal sequence · component library · house-voice + per-section prompts · evidence guardrails — so writers &amp; designers move fast with AI.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4008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Spinoza × Together With   ·   HQ Index — go-to-market strawman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7985455" y="647395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Directional · working names · built to redline</a:t>
            </a:r>
            <a:endParaRPr lang="en-US" sz="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· THE INVESTMENT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spc="-50" kern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lean, self-funded launch — spend where it compounds.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1554480"/>
            <a:ext cx="10424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 is in-house, so dollars concentrate on paid reach and the assets that keep working after launch. Ranges are placeholders to set against the real budget.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2194560"/>
            <a:ext cx="10881360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9E3D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219456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ABM + paid digital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5212080" y="2194560"/>
            <a:ext cx="51206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Surround target brands; the main demand lever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0637215" y="2194560"/>
            <a:ext cx="9144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$$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40080" y="2926080"/>
            <a:ext cx="10881360" cy="658368"/>
          </a:xfrm>
          <a:prstGeom prst="roundRect">
            <a:avLst>
              <a:gd name="adj" fmla="val 8333"/>
            </a:avLst>
          </a:prstGeom>
          <a:solidFill>
            <a:srgbClr val="F7F4EE"/>
          </a:solidFill>
          <a:ln w="12700">
            <a:solidFill>
              <a:srgbClr val="E9E3D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92608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Advertorials / trade placements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5212080" y="2926080"/>
            <a:ext cx="51206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Credibility + distribution in category press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10637215" y="2926080"/>
            <a:ext cx="9144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$$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40080" y="3657600"/>
            <a:ext cx="10881360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9E3D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365760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Badges, scorecard &amp; petition build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5212080" y="3657600"/>
            <a:ext cx="51206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One-time dev of the assets that spread for free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10637215" y="3657600"/>
            <a:ext cx="9144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640080" y="4389120"/>
            <a:ext cx="10881360" cy="658368"/>
          </a:xfrm>
          <a:prstGeom prst="roundRect">
            <a:avLst>
              <a:gd name="adj" fmla="val 8333"/>
            </a:avLst>
          </a:prstGeom>
          <a:solidFill>
            <a:srgbClr val="F7F4EE"/>
          </a:solidFill>
          <a:ln w="12700">
            <a:solidFill>
              <a:srgbClr val="E9E3D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14400" y="438912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Panel &amp; launch moment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5212080" y="4389120"/>
            <a:ext cx="51206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Honoraria, a virtual reveal event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10637215" y="4389120"/>
            <a:ext cx="9144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640080" y="5120640"/>
            <a:ext cx="10881360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9E3D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14400" y="5120640"/>
            <a:ext cx="4114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Contingency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5212080" y="5120640"/>
            <a:ext cx="51206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Reactive press, boosting what works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10637215" y="5120640"/>
            <a:ext cx="9144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640080" y="5989320"/>
            <a:ext cx="10607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414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tiers: a scrappy earned-first launch, or an amplified version with meaningful paid behind ABM and advertorials.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4008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Spinoza × Together With   ·   HQ Index — go-to-market strawman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7985455" y="647395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Directional · working names · built to redline</a:t>
            </a:r>
            <a:endParaRPr lang="en-US" sz="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· WATCH-OUTS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spc="-50" kern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protect as we move fast.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5349240" cy="1234440"/>
          </a:xfrm>
          <a:prstGeom prst="roundRect">
            <a:avLst>
              <a:gd name="adj" fmla="val 4444"/>
            </a:avLst>
          </a:prstGeom>
          <a:solidFill>
            <a:srgbClr val="F7F4EE"/>
          </a:solidFill>
          <a:ln/>
        </p:spPr>
      </p:sp>
      <p:sp>
        <p:nvSpPr>
          <p:cNvPr id="5" name="Shape 3"/>
          <p:cNvSpPr/>
          <p:nvPr/>
        </p:nvSpPr>
        <p:spPr>
          <a:xfrm>
            <a:off x="896112" y="2377440"/>
            <a:ext cx="146304" cy="685800"/>
          </a:xfrm>
          <a:prstGeom prst="roundRect">
            <a:avLst>
              <a:gd name="adj" fmla="val 50000"/>
            </a:avLst>
          </a:prstGeom>
          <a:solidFill>
            <a:srgbClr val="FF0015"/>
          </a:solidFill>
          <a:ln/>
        </p:spPr>
      </p:sp>
      <p:sp>
        <p:nvSpPr>
          <p:cNvPr id="6" name="Text 4"/>
          <p:cNvSpPr/>
          <p:nvPr/>
        </p:nvSpPr>
        <p:spPr>
          <a:xfrm>
            <a:off x="1170432" y="2322576"/>
            <a:ext cx="4526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Credibility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70432" y="2670048"/>
            <a:ext cx="4526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Inaugural index. Don't overclaim; separate measurement from recommendation.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172200" y="2103120"/>
            <a:ext cx="5349240" cy="1234440"/>
          </a:xfrm>
          <a:prstGeom prst="roundRect">
            <a:avLst>
              <a:gd name="adj" fmla="val 4444"/>
            </a:avLst>
          </a:prstGeom>
          <a:solidFill>
            <a:srgbClr val="F7F4EE"/>
          </a:solidFill>
          <a:ln/>
        </p:spPr>
      </p:sp>
      <p:sp>
        <p:nvSpPr>
          <p:cNvPr id="9" name="Shape 7"/>
          <p:cNvSpPr/>
          <p:nvPr/>
        </p:nvSpPr>
        <p:spPr>
          <a:xfrm>
            <a:off x="6428232" y="2377440"/>
            <a:ext cx="146304" cy="685800"/>
          </a:xfrm>
          <a:prstGeom prst="roundRect">
            <a:avLst>
              <a:gd name="adj" fmla="val 50000"/>
            </a:avLst>
          </a:prstGeom>
          <a:solidFill>
            <a:srgbClr val="FF0015"/>
          </a:solidFill>
          <a:ln/>
        </p:spPr>
      </p:sp>
      <p:sp>
        <p:nvSpPr>
          <p:cNvPr id="10" name="Text 8"/>
          <p:cNvSpPr/>
          <p:nvPr/>
        </p:nvSpPr>
        <p:spPr>
          <a:xfrm>
            <a:off x="6702552" y="2322576"/>
            <a:ext cx="4526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Confidentiality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702552" y="2670048"/>
            <a:ext cx="4526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Protect early-adopter conversations until they're ready to be public.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40080" y="3520440"/>
            <a:ext cx="5349240" cy="1234440"/>
          </a:xfrm>
          <a:prstGeom prst="roundRect">
            <a:avLst>
              <a:gd name="adj" fmla="val 4444"/>
            </a:avLst>
          </a:prstGeom>
          <a:solidFill>
            <a:srgbClr val="F7F4EE"/>
          </a:solidFill>
          <a:ln/>
        </p:spPr>
      </p:sp>
      <p:sp>
        <p:nvSpPr>
          <p:cNvPr id="13" name="Shape 11"/>
          <p:cNvSpPr/>
          <p:nvPr/>
        </p:nvSpPr>
        <p:spPr>
          <a:xfrm>
            <a:off x="896112" y="3794760"/>
            <a:ext cx="146304" cy="685800"/>
          </a:xfrm>
          <a:prstGeom prst="roundRect">
            <a:avLst>
              <a:gd name="adj" fmla="val 50000"/>
            </a:avLst>
          </a:prstGeom>
          <a:solidFill>
            <a:srgbClr val="FF0015"/>
          </a:solidFill>
          <a:ln/>
        </p:spPr>
      </p:sp>
      <p:sp>
        <p:nvSpPr>
          <p:cNvPr id="14" name="Text 12"/>
          <p:cNvSpPr/>
          <p:nvPr/>
        </p:nvSpPr>
        <p:spPr>
          <a:xfrm>
            <a:off x="1170432" y="3739896"/>
            <a:ext cx="4526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 on names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170432" y="4087368"/>
            <a:ext cx="4526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public ranking of named companies needs a review of claims, marks and badge terms.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172200" y="3520440"/>
            <a:ext cx="5349240" cy="1234440"/>
          </a:xfrm>
          <a:prstGeom prst="roundRect">
            <a:avLst>
              <a:gd name="adj" fmla="val 4444"/>
            </a:avLst>
          </a:prstGeom>
          <a:solidFill>
            <a:srgbClr val="F7F4EE"/>
          </a:solidFill>
          <a:ln/>
        </p:spPr>
      </p:sp>
      <p:sp>
        <p:nvSpPr>
          <p:cNvPr id="17" name="Shape 15"/>
          <p:cNvSpPr/>
          <p:nvPr/>
        </p:nvSpPr>
        <p:spPr>
          <a:xfrm>
            <a:off x="6428232" y="3794760"/>
            <a:ext cx="146304" cy="685800"/>
          </a:xfrm>
          <a:prstGeom prst="roundRect">
            <a:avLst>
              <a:gd name="adj" fmla="val 50000"/>
            </a:avLst>
          </a:prstGeom>
          <a:solidFill>
            <a:srgbClr val="FF0015"/>
          </a:solidFill>
          <a:ln/>
        </p:spPr>
      </p:sp>
      <p:sp>
        <p:nvSpPr>
          <p:cNvPr id="18" name="Text 16"/>
          <p:cNvSpPr/>
          <p:nvPr/>
        </p:nvSpPr>
        <p:spPr>
          <a:xfrm>
            <a:off x="6702552" y="3739896"/>
            <a:ext cx="4526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friction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702552" y="4087368"/>
            <a:ext cx="4526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signup light; VIP codes should feel like access, not a wall.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40080" y="4937760"/>
            <a:ext cx="5349240" cy="1234440"/>
          </a:xfrm>
          <a:prstGeom prst="roundRect">
            <a:avLst>
              <a:gd name="adj" fmla="val 4444"/>
            </a:avLst>
          </a:prstGeom>
          <a:solidFill>
            <a:srgbClr val="F7F4EE"/>
          </a:solidFill>
          <a:ln/>
        </p:spPr>
      </p:sp>
      <p:sp>
        <p:nvSpPr>
          <p:cNvPr id="21" name="Shape 19"/>
          <p:cNvSpPr/>
          <p:nvPr/>
        </p:nvSpPr>
        <p:spPr>
          <a:xfrm>
            <a:off x="896112" y="5212080"/>
            <a:ext cx="146304" cy="685800"/>
          </a:xfrm>
          <a:prstGeom prst="roundRect">
            <a:avLst>
              <a:gd name="adj" fmla="val 50000"/>
            </a:avLst>
          </a:prstGeom>
          <a:solidFill>
            <a:srgbClr val="FF0015"/>
          </a:solidFill>
          <a:ln/>
        </p:spPr>
      </p:sp>
      <p:sp>
        <p:nvSpPr>
          <p:cNvPr id="22" name="Text 20"/>
          <p:cNvSpPr/>
          <p:nvPr/>
        </p:nvSpPr>
        <p:spPr>
          <a:xfrm>
            <a:off x="1170432" y="5157216"/>
            <a:ext cx="4526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Capacity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170432" y="5504688"/>
            <a:ext cx="4526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self-funded launch — sequence tightly so the calendar stays realistic.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172200" y="4937760"/>
            <a:ext cx="5349240" cy="1234440"/>
          </a:xfrm>
          <a:prstGeom prst="roundRect">
            <a:avLst>
              <a:gd name="adj" fmla="val 4444"/>
            </a:avLst>
          </a:prstGeom>
          <a:solidFill>
            <a:srgbClr val="F7F4EE"/>
          </a:solidFill>
          <a:ln/>
        </p:spPr>
      </p:sp>
      <p:sp>
        <p:nvSpPr>
          <p:cNvPr id="25" name="Shape 23"/>
          <p:cNvSpPr/>
          <p:nvPr/>
        </p:nvSpPr>
        <p:spPr>
          <a:xfrm>
            <a:off x="6428232" y="5212080"/>
            <a:ext cx="146304" cy="685800"/>
          </a:xfrm>
          <a:prstGeom prst="roundRect">
            <a:avLst>
              <a:gd name="adj" fmla="val 50000"/>
            </a:avLst>
          </a:prstGeom>
          <a:solidFill>
            <a:srgbClr val="FF0015"/>
          </a:solidFill>
          <a:ln/>
        </p:spPr>
      </p:sp>
      <p:sp>
        <p:nvSpPr>
          <p:cNvPr id="26" name="Text 24"/>
          <p:cNvSpPr/>
          <p:nvPr/>
        </p:nvSpPr>
        <p:spPr>
          <a:xfrm>
            <a:off x="6702552" y="5157216"/>
            <a:ext cx="4526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panel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6702552" y="5504688"/>
            <a:ext cx="4526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evaluators add prestige and risk; align their role vs. the evidence rubric.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4008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Spinoza × Together With   ·   HQ Index — go-to-market strawman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7985455" y="647395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B8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Directional · working names · built to redline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C0C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FDC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spc="-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we go from here.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40080" y="219456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325880" y="2212848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840480" y="2212848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4C1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Redline this strawman together; lock the launch scope, the naming and the two briefs.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29718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325880" y="2990088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3840480" y="2990088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4C1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 up the report build team; issue the PR brief; send panel invites.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0080" y="37490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0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1325880" y="3767328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840480" y="3767328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4C1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the real budget &amp; targets; approve the work-back calendar to 11/30.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40080" y="502920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i="1" dirty="0">
                <a:solidFill>
                  <a:srgbClr val="7FDC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Dare to be human.</a:t>
            </a:r>
            <a:endParaRPr lang="en-US" sz="3000" dirty="0"/>
          </a:p>
        </p:txBody>
      </p:sp>
      <p:sp>
        <p:nvSpPr>
          <p:cNvPr id="14" name="Shape 12"/>
          <p:cNvSpPr/>
          <p:nvPr/>
        </p:nvSpPr>
        <p:spPr>
          <a:xfrm>
            <a:off x="7711135" y="5029200"/>
            <a:ext cx="3840480" cy="777240"/>
          </a:xfrm>
          <a:prstGeom prst="roundRect">
            <a:avLst>
              <a:gd name="adj" fmla="val 9412"/>
            </a:avLst>
          </a:prstGeom>
          <a:solidFill>
            <a:srgbClr val="FF0015"/>
          </a:solidFill>
          <a:ln/>
        </p:spPr>
      </p:sp>
      <p:sp>
        <p:nvSpPr>
          <p:cNvPr id="15" name="Text 13"/>
          <p:cNvSpPr/>
          <p:nvPr/>
        </p:nvSpPr>
        <p:spPr>
          <a:xfrm>
            <a:off x="7711135" y="5029200"/>
            <a:ext cx="38404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Live: Cyber Monday · 11.30.26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4008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F6C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Spinoza × Together With   ·   HQ Index — go-to-market strawman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7985455" y="647395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F6C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Directional · working names · built to redline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Spinoza Strategies</dc:creator>
  <cp:lastModifiedBy>Spinoza Strategies</cp:lastModifiedBy>
  <cp:revision>1</cp:revision>
  <dcterms:created xsi:type="dcterms:W3CDTF">2026-09-08T21:40:55Z</dcterms:created>
  <dcterms:modified xsi:type="dcterms:W3CDTF">2026-09-08T21:40:55Z</dcterms:modified>
</cp:coreProperties>
</file>